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0" y="1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O8gTXW3Clxo"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fel3QlRMtk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cs.google.com/document/d/1KDSh7spOQuvTd4tIS07d85zR3jvvySt1LLNMEDCkjdw/edit#heading=h.92so3y9gv9o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cs.google.com/document/d/1KDSh7spOQuvTd4tIS07d85zR3jvvySt1LLNMEDCkjdw/edit#heading=h.3visn1ddofi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forms.gle/zvC85Mxjj9zG9Bw6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fel3QlRMtk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R0-0TuZm-Z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94" name="Title 1"/>
          <p:cNvSpPr txBox="1">
            <a:spLocks noGrp="1"/>
          </p:cNvSpPr>
          <p:nvPr>
            <p:ph type="ctrTitle"/>
          </p:nvPr>
        </p:nvSpPr>
        <p:spPr>
          <a:prstGeom prst="rect">
            <a:avLst/>
          </a:prstGeom>
        </p:spPr>
        <p:txBody>
          <a:bodyPr/>
          <a:lstStyle>
            <a:lvl1pPr>
              <a:defRPr>
                <a:solidFill>
                  <a:srgbClr val="FFFFFF"/>
                </a:solidFill>
              </a:defRPr>
            </a:lvl1pPr>
          </a:lstStyle>
          <a:p>
            <a:r>
              <a:t>Safe Sanctuaries</a:t>
            </a:r>
          </a:p>
        </p:txBody>
      </p:sp>
      <p:sp>
        <p:nvSpPr>
          <p:cNvPr id="95" name="Subtitle 2"/>
          <p:cNvSpPr txBox="1">
            <a:spLocks noGrp="1"/>
          </p:cNvSpPr>
          <p:nvPr>
            <p:ph type="subTitle" sz="quarter" idx="1"/>
          </p:nvPr>
        </p:nvSpPr>
        <p:spPr>
          <a:xfrm>
            <a:off x="1524000" y="3602037"/>
            <a:ext cx="9144000" cy="1655762"/>
          </a:xfrm>
          <a:prstGeom prst="rect">
            <a:avLst/>
          </a:prstGeom>
        </p:spPr>
        <p:txBody>
          <a:bodyPr/>
          <a:lstStyle>
            <a:lvl1pPr>
              <a:defRPr>
                <a:solidFill>
                  <a:srgbClr val="FFFFFF"/>
                </a:solidFill>
              </a:defRPr>
            </a:lvl1pPr>
          </a:lstStyle>
          <a:p>
            <a:r>
              <a:t>Protecting Children, Youth and Vulnerable Adults</a:t>
            </a:r>
          </a:p>
        </p:txBody>
      </p:sp>
      <p:pic>
        <p:nvPicPr>
          <p:cNvPr id="96" name="Picture 3" descr="Picture 3"/>
          <p:cNvPicPr>
            <a:picLocks noChangeAspect="1"/>
          </p:cNvPicPr>
          <p:nvPr/>
        </p:nvPicPr>
        <p:blipFill>
          <a:blip r:embed="rId2"/>
          <a:stretch>
            <a:fillRect/>
          </a:stretch>
        </p:blipFill>
        <p:spPr>
          <a:xfrm>
            <a:off x="3317578" y="866273"/>
            <a:ext cx="5257290" cy="152400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30"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31" name="Subtitle 2"/>
          <p:cNvSpPr txBox="1">
            <a:spLocks noGrp="1"/>
          </p:cNvSpPr>
          <p:nvPr>
            <p:ph type="body" idx="1"/>
          </p:nvPr>
        </p:nvSpPr>
        <p:spPr>
          <a:prstGeom prst="rect">
            <a:avLst/>
          </a:prstGeom>
        </p:spPr>
        <p:txBody>
          <a:bodyPr/>
          <a:lstStyle/>
          <a:p>
            <a:pPr marL="0" indent="0">
              <a:buSzTx/>
              <a:buNone/>
              <a:defRPr sz="2500" b="1" u="sng">
                <a:solidFill>
                  <a:srgbClr val="FFFFFF"/>
                </a:solidFill>
              </a:defRPr>
            </a:pPr>
            <a:r>
              <a:t>Establishing Appropriate Boundaries</a:t>
            </a:r>
          </a:p>
          <a:p>
            <a:pPr marL="0" indent="0">
              <a:buSzTx/>
              <a:buNone/>
              <a:defRPr sz="2500">
                <a:solidFill>
                  <a:srgbClr val="FFFFFF"/>
                </a:solidFill>
              </a:defRPr>
            </a:pPr>
            <a:r>
              <a:t>Acceptable ways for touching a student:</a:t>
            </a:r>
          </a:p>
          <a:p>
            <a:pPr marL="0" indent="0">
              <a:buSzTx/>
              <a:buNone/>
              <a:defRPr sz="2500">
                <a:solidFill>
                  <a:srgbClr val="FFFFFF"/>
                </a:solidFill>
              </a:defRPr>
            </a:pPr>
            <a:r>
              <a:t>• On the hand (especially with younger children), shoulder or upper back in       the company of other adults</a:t>
            </a:r>
          </a:p>
          <a:p>
            <a:pPr marL="0" indent="0">
              <a:buSzTx/>
              <a:buNone/>
              <a:defRPr sz="2500">
                <a:solidFill>
                  <a:srgbClr val="FFFFFF"/>
                </a:solidFill>
              </a:defRPr>
            </a:pPr>
            <a:r>
              <a:t>• Never against a student’s will (unless in the case of clear and present    danger to them)</a:t>
            </a:r>
          </a:p>
          <a:p>
            <a:pPr marL="0" indent="0">
              <a:buSzTx/>
              <a:buNone/>
              <a:defRPr sz="2500">
                <a:solidFill>
                  <a:srgbClr val="FFFFFF"/>
                </a:solidFill>
              </a:defRPr>
            </a:pPr>
            <a:r>
              <a:t>• Never against a student’s verbally or non-verbally expressed discomfort</a:t>
            </a:r>
          </a:p>
          <a:p>
            <a:pPr marL="0" indent="0">
              <a:buSzTx/>
              <a:buNone/>
              <a:defRPr sz="2500">
                <a:solidFill>
                  <a:srgbClr val="FFFFFF"/>
                </a:solidFill>
              </a:defRPr>
            </a:pPr>
            <a:r>
              <a:t>• Never when it would have the effect of over-stimulating a student</a:t>
            </a:r>
          </a:p>
          <a:p>
            <a:pPr marL="0" indent="0">
              <a:buSzTx/>
              <a:buNone/>
              <a:defRPr sz="2500">
                <a:solidFill>
                  <a:srgbClr val="FFFFFF"/>
                </a:solidFill>
              </a:defRPr>
            </a:pPr>
            <a:r>
              <a:t>• Never in a place on a student’s body is normally covered by a bathing suit</a:t>
            </a:r>
          </a:p>
        </p:txBody>
      </p:sp>
      <p:pic>
        <p:nvPicPr>
          <p:cNvPr id="132"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34"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35" name="Subtitle 2"/>
          <p:cNvSpPr txBox="1">
            <a:spLocks noGrp="1"/>
          </p:cNvSpPr>
          <p:nvPr>
            <p:ph type="body" idx="1"/>
          </p:nvPr>
        </p:nvSpPr>
        <p:spPr>
          <a:prstGeom prst="rect">
            <a:avLst/>
          </a:prstGeom>
        </p:spPr>
        <p:txBody>
          <a:bodyPr/>
          <a:lstStyle/>
          <a:p>
            <a:pPr>
              <a:defRPr b="1" u="sng">
                <a:solidFill>
                  <a:srgbClr val="FFFFFF"/>
                </a:solidFill>
              </a:defRPr>
            </a:pPr>
            <a:r>
              <a:t>General Guidelines</a:t>
            </a:r>
            <a:r>
              <a:rPr b="0" u="none"/>
              <a:t>:</a:t>
            </a:r>
          </a:p>
          <a:p>
            <a:pPr>
              <a:defRPr>
                <a:solidFill>
                  <a:srgbClr val="FFFFFF"/>
                </a:solidFill>
              </a:defRPr>
            </a:pPr>
            <a:endParaRPr b="0" u="none"/>
          </a:p>
          <a:p>
            <a:pPr marL="685800" lvl="1" indent="-228600">
              <a:spcBef>
                <a:spcPts val="500"/>
              </a:spcBef>
              <a:defRPr sz="2000">
                <a:solidFill>
                  <a:srgbClr val="FFFFFF"/>
                </a:solidFill>
              </a:defRPr>
            </a:pPr>
            <a:r>
              <a:t>Windows/Open Doors</a:t>
            </a:r>
            <a:r>
              <a:rPr b="1"/>
              <a:t>:  </a:t>
            </a:r>
            <a:r>
              <a:t>Each room set aside for children/youth/vulnerable persons must have a door or wall with a window, half doors, or open doors. </a:t>
            </a:r>
          </a:p>
          <a:p>
            <a:pPr marL="0" lvl="1" indent="457200">
              <a:spcBef>
                <a:spcPts val="500"/>
              </a:spcBef>
              <a:buSzTx/>
              <a:buNone/>
              <a:defRPr sz="2000">
                <a:solidFill>
                  <a:srgbClr val="FFFFFF"/>
                </a:solidFill>
              </a:defRPr>
            </a:pPr>
            <a:endParaRPr/>
          </a:p>
          <a:p>
            <a:pPr marL="685800" lvl="1" indent="-228600">
              <a:spcBef>
                <a:spcPts val="500"/>
              </a:spcBef>
              <a:defRPr sz="2000">
                <a:solidFill>
                  <a:srgbClr val="FFFFFF"/>
                </a:solidFill>
              </a:defRPr>
            </a:pPr>
            <a:r>
              <a:t>All activities involving children/youth/vulnerable persons must be supervised by at least one screened adult and preferably two unrelated adults.</a:t>
            </a:r>
          </a:p>
          <a:p>
            <a:pPr marL="0" lvl="1" indent="457200">
              <a:spcBef>
                <a:spcPts val="500"/>
              </a:spcBef>
              <a:buSzTx/>
              <a:buNone/>
              <a:defRPr sz="2000">
                <a:solidFill>
                  <a:srgbClr val="FFFFFF"/>
                </a:solidFill>
              </a:defRPr>
            </a:pPr>
            <a:endParaRPr/>
          </a:p>
          <a:p>
            <a:pPr marL="685800" lvl="1" indent="-228600">
              <a:spcBef>
                <a:spcPts val="500"/>
              </a:spcBef>
              <a:defRPr sz="2000">
                <a:solidFill>
                  <a:srgbClr val="FFFFFF"/>
                </a:solidFill>
              </a:defRPr>
            </a:pPr>
            <a:r>
              <a:t>Three Year Rule: All screened adults supervising children/youth/vulnerable persons must be at least 3 years older than the age group they are supervising.</a:t>
            </a:r>
          </a:p>
        </p:txBody>
      </p:sp>
      <p:pic>
        <p:nvPicPr>
          <p:cNvPr id="136"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38"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pic>
        <p:nvPicPr>
          <p:cNvPr id="139"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
        <p:nvSpPr>
          <p:cNvPr id="140" name="Watch Video:…"/>
          <p:cNvSpPr txBox="1"/>
          <p:nvPr/>
        </p:nvSpPr>
        <p:spPr>
          <a:xfrm>
            <a:off x="3083413" y="2697480"/>
            <a:ext cx="6105195" cy="14311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2900">
                <a:solidFill>
                  <a:srgbClr val="FFFFFF"/>
                </a:solidFill>
              </a:defRPr>
            </a:pPr>
            <a:r>
              <a:rPr dirty="0">
                <a:solidFill>
                  <a:schemeClr val="accent3">
                    <a:lumOff val="17647"/>
                  </a:schemeClr>
                </a:solidFill>
              </a:rPr>
              <a:t>Watch Video:</a:t>
            </a:r>
            <a:r>
              <a:rPr dirty="0"/>
              <a:t> </a:t>
            </a:r>
          </a:p>
          <a:p>
            <a:pPr>
              <a:defRPr sz="2900">
                <a:solidFill>
                  <a:srgbClr val="FFFFFF"/>
                </a:solidFill>
              </a:defRPr>
            </a:pPr>
            <a:r>
              <a:rPr dirty="0"/>
              <a:t>Safe Sanctuaries: Offsite Considerations</a:t>
            </a:r>
          </a:p>
          <a:p>
            <a:pPr>
              <a:defRPr sz="2900">
                <a:solidFill>
                  <a:srgbClr val="FFFFFF"/>
                </a:solidFill>
              </a:defRPr>
            </a:pPr>
            <a:r>
              <a:rPr u="sng" dirty="0">
                <a:solidFill>
                  <a:srgbClr val="00B0F0"/>
                </a:solidFill>
                <a:uFill>
                  <a:solidFill>
                    <a:srgbClr val="0563C1"/>
                  </a:solidFill>
                </a:uFill>
                <a:hlinkClick r:id="rId3">
                  <a:extLst>
                    <a:ext uri="{A12FA001-AC4F-418D-AE19-62706E023703}">
                      <ahyp:hlinkClr xmlns:ahyp="http://schemas.microsoft.com/office/drawing/2018/hyperlinkcolor" val="tx"/>
                    </a:ext>
                  </a:extLst>
                </a:hlinkClick>
              </a:rPr>
              <a:t>https://youtu.be/O8gTXW3Clxo</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42"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43" name="Subtitle 2"/>
          <p:cNvSpPr txBox="1">
            <a:spLocks noGrp="1"/>
          </p:cNvSpPr>
          <p:nvPr>
            <p:ph type="body" idx="1"/>
          </p:nvPr>
        </p:nvSpPr>
        <p:spPr>
          <a:prstGeom prst="rect">
            <a:avLst/>
          </a:prstGeom>
        </p:spPr>
        <p:txBody>
          <a:bodyPr/>
          <a:lstStyle/>
          <a:p>
            <a:pPr>
              <a:lnSpc>
                <a:spcPct val="72000"/>
              </a:lnSpc>
              <a:defRPr sz="2300" b="1" u="sng">
                <a:solidFill>
                  <a:srgbClr val="FFFFFF"/>
                </a:solidFill>
              </a:defRPr>
            </a:pPr>
            <a:r>
              <a:t>Transportation Guidelines</a:t>
            </a:r>
            <a:r>
              <a:rPr b="0" u="none"/>
              <a:t>:</a:t>
            </a:r>
          </a:p>
          <a:p>
            <a:pPr>
              <a:lnSpc>
                <a:spcPct val="72000"/>
              </a:lnSpc>
              <a:defRPr sz="2300">
                <a:solidFill>
                  <a:srgbClr val="FFFFFF"/>
                </a:solidFill>
              </a:defRPr>
            </a:pPr>
            <a:endParaRPr b="0" u="none"/>
          </a:p>
          <a:p>
            <a:pPr marL="685800" lvl="1" indent="-228600">
              <a:lnSpc>
                <a:spcPct val="72000"/>
              </a:lnSpc>
              <a:spcBef>
                <a:spcPts val="500"/>
              </a:spcBef>
              <a:defRPr sz="2000">
                <a:solidFill>
                  <a:srgbClr val="FFFFFF"/>
                </a:solidFill>
              </a:defRPr>
            </a:pPr>
            <a:r>
              <a:t>Taxi or ridesharing - at least two children/youth/vulnerable adults and at least two unrelated, screened adults present.</a:t>
            </a:r>
          </a:p>
          <a:p>
            <a:pPr marL="685800" lvl="1" indent="-228600">
              <a:lnSpc>
                <a:spcPct val="72000"/>
              </a:lnSpc>
              <a:spcBef>
                <a:spcPts val="500"/>
              </a:spcBef>
              <a:defRPr sz="2000">
                <a:solidFill>
                  <a:srgbClr val="FFFFFF"/>
                </a:solidFill>
              </a:defRPr>
            </a:pPr>
            <a:r>
              <a:t>At least two children/youth must be in any vehicle driven from church to an offsite church activity.</a:t>
            </a:r>
          </a:p>
          <a:p>
            <a:pPr marL="685800" lvl="1" indent="-228600">
              <a:lnSpc>
                <a:spcPct val="72000"/>
              </a:lnSpc>
              <a:spcBef>
                <a:spcPts val="500"/>
              </a:spcBef>
              <a:defRPr sz="2000">
                <a:solidFill>
                  <a:srgbClr val="FFFFFF"/>
                </a:solidFill>
              </a:defRPr>
            </a:pPr>
            <a:r>
              <a:t>Drivers are not permitted to use cell phones or mobile devices unless required for communication with other drivers and should not text message while driving.  </a:t>
            </a:r>
          </a:p>
          <a:p>
            <a:pPr marL="685800" lvl="1" indent="-228600">
              <a:lnSpc>
                <a:spcPct val="72000"/>
              </a:lnSpc>
              <a:spcBef>
                <a:spcPts val="500"/>
              </a:spcBef>
              <a:defRPr sz="2000">
                <a:solidFill>
                  <a:srgbClr val="FFFFFF"/>
                </a:solidFill>
              </a:defRPr>
            </a:pPr>
            <a:r>
              <a:t>Youth drivers are not permitted to drive from church to an off-site church activity.  Youth drivers may either meet the group at the location of the church activity or must be transported from church by adult drivers otherwise in compliance with this policy.</a:t>
            </a:r>
          </a:p>
          <a:p>
            <a:pPr marL="685800" lvl="1" indent="-228600">
              <a:lnSpc>
                <a:spcPct val="72000"/>
              </a:lnSpc>
              <a:spcBef>
                <a:spcPts val="500"/>
              </a:spcBef>
              <a:defRPr sz="2000">
                <a:solidFill>
                  <a:srgbClr val="FFFFFF"/>
                </a:solidFill>
              </a:defRPr>
            </a:pPr>
            <a:r>
              <a:t>When a trip is 100 miles or more from the point of departure, drivers are to be listed on an “approved driver list” maintained in the church office.  </a:t>
            </a:r>
          </a:p>
          <a:p>
            <a:pPr marL="685800" lvl="1" indent="-228600">
              <a:lnSpc>
                <a:spcPct val="72000"/>
              </a:lnSpc>
              <a:spcBef>
                <a:spcPts val="500"/>
              </a:spcBef>
              <a:defRPr sz="2000">
                <a:solidFill>
                  <a:srgbClr val="FFFFFF"/>
                </a:solidFill>
              </a:defRPr>
            </a:pPr>
            <a:r>
              <a:t>If the trip will exceed 500 miles roundtrip, a Church Trip Form must be completed and submitted to the Office of Ministry Protection.</a:t>
            </a:r>
          </a:p>
        </p:txBody>
      </p:sp>
      <p:pic>
        <p:nvPicPr>
          <p:cNvPr id="144"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46"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pic>
        <p:nvPicPr>
          <p:cNvPr id="147"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
        <p:nvSpPr>
          <p:cNvPr id="148" name="Watch Video:…"/>
          <p:cNvSpPr txBox="1"/>
          <p:nvPr/>
        </p:nvSpPr>
        <p:spPr>
          <a:xfrm>
            <a:off x="2335033" y="2697480"/>
            <a:ext cx="7521933" cy="1463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2900">
                <a:solidFill>
                  <a:srgbClr val="FFFFFF"/>
                </a:solidFill>
              </a:defRPr>
            </a:pPr>
            <a:r>
              <a:rPr dirty="0">
                <a:solidFill>
                  <a:schemeClr val="accent3">
                    <a:lumOff val="17647"/>
                  </a:schemeClr>
                </a:solidFill>
              </a:rPr>
              <a:t>Watch Video:</a:t>
            </a:r>
            <a:r>
              <a:rPr dirty="0"/>
              <a:t> </a:t>
            </a:r>
          </a:p>
          <a:p>
            <a:pPr>
              <a:defRPr sz="2900">
                <a:solidFill>
                  <a:srgbClr val="FFFFFF"/>
                </a:solidFill>
              </a:defRPr>
            </a:pPr>
            <a:r>
              <a:rPr dirty="0"/>
              <a:t>Safe Sanctuaries: Healthy Social Media Guidelines</a:t>
            </a:r>
          </a:p>
          <a:p>
            <a:pPr>
              <a:defRPr sz="2900">
                <a:solidFill>
                  <a:srgbClr val="FFFFFF"/>
                </a:solidFill>
              </a:defRPr>
            </a:pPr>
            <a:r>
              <a:rPr u="sng" dirty="0">
                <a:solidFill>
                  <a:srgbClr val="00B0F0"/>
                </a:solidFill>
                <a:uFill>
                  <a:solidFill>
                    <a:srgbClr val="0563C1"/>
                  </a:solidFill>
                </a:uFill>
                <a:hlinkClick r:id="rId3">
                  <a:extLst>
                    <a:ext uri="{A12FA001-AC4F-418D-AE19-62706E023703}">
                      <ahyp:hlinkClr xmlns:ahyp="http://schemas.microsoft.com/office/drawing/2018/hyperlinkcolor" val="tx"/>
                    </a:ext>
                  </a:extLst>
                </a:hlinkClick>
              </a:rPr>
              <a:t>https://youtu.be/fel3QlRMtkM</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51" name="Subtitle 2"/>
          <p:cNvSpPr txBox="1">
            <a:spLocks noGrp="1"/>
          </p:cNvSpPr>
          <p:nvPr>
            <p:ph type="body" idx="1"/>
          </p:nvPr>
        </p:nvSpPr>
        <p:spPr>
          <a:prstGeom prst="rect">
            <a:avLst/>
          </a:prstGeom>
        </p:spPr>
        <p:txBody>
          <a:bodyPr/>
          <a:lstStyle/>
          <a:p>
            <a:pPr>
              <a:defRPr b="1" u="sng">
                <a:solidFill>
                  <a:srgbClr val="FFFFFF"/>
                </a:solidFill>
              </a:defRPr>
            </a:pPr>
            <a:r>
              <a:rPr dirty="0"/>
              <a:t>Online Safety</a:t>
            </a:r>
          </a:p>
          <a:p>
            <a:pPr marL="685800" lvl="1" indent="-228600">
              <a:spcBef>
                <a:spcPts val="500"/>
              </a:spcBef>
              <a:defRPr sz="2400">
                <a:solidFill>
                  <a:srgbClr val="FFFFFF"/>
                </a:solidFill>
              </a:defRPr>
            </a:pPr>
            <a:r>
              <a:rPr dirty="0"/>
              <a:t>Electronic communications with children/youth limited to information about program dates and activities and should be made only by group emails or on the church’s official website or the church’s public Facebook page, or other social media platforms, of which the parents are aware and have given consent or can access publicly. One-to-one communication with children/youth is generally prohibited.  If there are extenuating circumstances that require one-to-one communication with a child/youth, the communication should be made via email or text, on which the parent or legal guardian is copied. (See</a:t>
            </a:r>
            <a:r>
              <a:rPr u="sng" dirty="0">
                <a:solidFill>
                  <a:srgbClr val="0000FF"/>
                </a:solidFill>
                <a:uFill>
                  <a:solidFill>
                    <a:srgbClr val="0563C1"/>
                  </a:solidFill>
                </a:uFill>
                <a:hlinkClick r:id="rId2">
                  <a:extLst>
                    <a:ext uri="{A12FA001-AC4F-418D-AE19-62706E023703}">
                      <ahyp:hlinkClr xmlns:ahyp="http://schemas.microsoft.com/office/drawing/2018/hyperlinkcolor" val="tx"/>
                    </a:ext>
                  </a:extLst>
                </a:hlinkClick>
              </a:rPr>
              <a:t> </a:t>
            </a:r>
            <a:r>
              <a:rPr u="sng" dirty="0">
                <a:solidFill>
                  <a:srgbClr val="00B0F0"/>
                </a:solidFill>
                <a:uFill>
                  <a:solidFill>
                    <a:srgbClr val="0563C1"/>
                  </a:solidFill>
                </a:uFill>
                <a:hlinkClick r:id="rId2">
                  <a:extLst>
                    <a:ext uri="{A12FA001-AC4F-418D-AE19-62706E023703}">
                      <ahyp:hlinkClr xmlns:ahyp="http://schemas.microsoft.com/office/drawing/2018/hyperlinkcolor" val="tx"/>
                    </a:ext>
                  </a:extLst>
                </a:hlinkClick>
              </a:rPr>
              <a:t>Consent Form for Electronic Communications with Children/Youth</a:t>
            </a:r>
            <a:r>
              <a:rPr dirty="0"/>
              <a:t>)</a:t>
            </a:r>
          </a:p>
        </p:txBody>
      </p:sp>
      <p:pic>
        <p:nvPicPr>
          <p:cNvPr id="152" name="Picture 3" descr="Picture 3"/>
          <p:cNvPicPr>
            <a:picLocks noChangeAspect="1"/>
          </p:cNvPicPr>
          <p:nvPr/>
        </p:nvPicPr>
        <p:blipFill>
          <a:blip r:embed="rId3"/>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54"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55" name="Subtitle 2"/>
          <p:cNvSpPr txBox="1">
            <a:spLocks noGrp="1"/>
          </p:cNvSpPr>
          <p:nvPr>
            <p:ph type="body" idx="1"/>
          </p:nvPr>
        </p:nvSpPr>
        <p:spPr>
          <a:prstGeom prst="rect">
            <a:avLst/>
          </a:prstGeom>
        </p:spPr>
        <p:txBody>
          <a:bodyPr/>
          <a:lstStyle/>
          <a:p>
            <a:pPr>
              <a:defRPr b="1" u="sng">
                <a:solidFill>
                  <a:srgbClr val="FFFFFF"/>
                </a:solidFill>
              </a:defRPr>
            </a:pPr>
            <a:r>
              <a:rPr dirty="0"/>
              <a:t>Online Safety</a:t>
            </a:r>
          </a:p>
          <a:p>
            <a:pPr marL="685800" lvl="1" indent="-228600">
              <a:spcBef>
                <a:spcPts val="500"/>
              </a:spcBef>
              <a:defRPr sz="2400">
                <a:solidFill>
                  <a:srgbClr val="FFFFFF"/>
                </a:solidFill>
              </a:defRPr>
            </a:pPr>
            <a:r>
              <a:rPr dirty="0"/>
              <a:t>Church Personnel should not “friend” or otherwise initiate one-on-one connections with any unrelated youth/child on Facebook, or similar social media site or platform,  or “tag” any photograph of a participating child/youth on Facebook.</a:t>
            </a:r>
          </a:p>
          <a:p>
            <a:pPr marL="685800" lvl="1" indent="-228600">
              <a:spcBef>
                <a:spcPts val="500"/>
              </a:spcBef>
              <a:defRPr sz="2400">
                <a:solidFill>
                  <a:srgbClr val="FFFFFF"/>
                </a:solidFill>
              </a:defRPr>
            </a:pPr>
            <a:r>
              <a:rPr dirty="0"/>
              <a:t>Church personnel should not post photos of children/youth participating in church activities on their personal social media sites, websites, or other communication platforms,  and shall not post any photos of participating children/youth on websites, social media sites, or other communication platforms hosted/owned by the church without obtaining prior written permission from the parent or guardian.  (See</a:t>
            </a:r>
            <a:r>
              <a:rPr u="sng" dirty="0">
                <a:solidFill>
                  <a:srgbClr val="0000FF"/>
                </a:solidFill>
                <a:uFill>
                  <a:solidFill>
                    <a:srgbClr val="0563C1"/>
                  </a:solidFill>
                </a:uFill>
                <a:hlinkClick r:id="rId2">
                  <a:extLst>
                    <a:ext uri="{A12FA001-AC4F-418D-AE19-62706E023703}">
                      <ahyp:hlinkClr xmlns:ahyp="http://schemas.microsoft.com/office/drawing/2018/hyperlinkcolor" val="tx"/>
                    </a:ext>
                  </a:extLst>
                </a:hlinkClick>
              </a:rPr>
              <a:t> </a:t>
            </a:r>
            <a:r>
              <a:rPr u="sng" dirty="0">
                <a:solidFill>
                  <a:srgbClr val="00B0F0"/>
                </a:solidFill>
                <a:uFill>
                  <a:solidFill>
                    <a:srgbClr val="0563C1"/>
                  </a:solidFill>
                </a:uFill>
                <a:hlinkClick r:id="rId2">
                  <a:extLst>
                    <a:ext uri="{A12FA001-AC4F-418D-AE19-62706E023703}">
                      <ahyp:hlinkClr xmlns:ahyp="http://schemas.microsoft.com/office/drawing/2018/hyperlinkcolor" val="tx"/>
                    </a:ext>
                  </a:extLst>
                </a:hlinkClick>
              </a:rPr>
              <a:t>Parental Consent and Medical Authorization</a:t>
            </a:r>
            <a:r>
              <a:rPr dirty="0"/>
              <a:t>)</a:t>
            </a:r>
          </a:p>
        </p:txBody>
      </p:sp>
      <p:pic>
        <p:nvPicPr>
          <p:cNvPr id="156" name="Picture 3" descr="Picture 3"/>
          <p:cNvPicPr>
            <a:picLocks noChangeAspect="1"/>
          </p:cNvPicPr>
          <p:nvPr/>
        </p:nvPicPr>
        <p:blipFill>
          <a:blip r:embed="rId3"/>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58"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59" name="Subtitle 2"/>
          <p:cNvSpPr txBox="1">
            <a:spLocks noGrp="1"/>
          </p:cNvSpPr>
          <p:nvPr>
            <p:ph type="body" idx="1"/>
          </p:nvPr>
        </p:nvSpPr>
        <p:spPr>
          <a:prstGeom prst="rect">
            <a:avLst/>
          </a:prstGeom>
        </p:spPr>
        <p:txBody>
          <a:bodyPr/>
          <a:lstStyle>
            <a:lvl1pPr>
              <a:defRPr b="1" u="sng">
                <a:solidFill>
                  <a:srgbClr val="FFFFFF"/>
                </a:solidFill>
              </a:defRPr>
            </a:lvl1pPr>
            <a:lvl2pPr marL="685800" indent="-228600">
              <a:spcBef>
                <a:spcPts val="500"/>
              </a:spcBef>
              <a:defRPr sz="2400">
                <a:solidFill>
                  <a:srgbClr val="FFFFFF"/>
                </a:solidFill>
              </a:defRPr>
            </a:lvl2pPr>
          </a:lstStyle>
          <a:p>
            <a:r>
              <a:t>Online Safety</a:t>
            </a:r>
          </a:p>
          <a:p>
            <a:pPr lvl="1"/>
            <a:r>
              <a:t>No personally identifiable information of participating children/youth should be posted online or on any social media site.  Refrain from using names and do not post a last name, address, or phone number when posting photos.</a:t>
            </a:r>
          </a:p>
        </p:txBody>
      </p:sp>
      <p:pic>
        <p:nvPicPr>
          <p:cNvPr id="160"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63" name="Subtitle 2"/>
          <p:cNvSpPr txBox="1">
            <a:spLocks noGrp="1"/>
          </p:cNvSpPr>
          <p:nvPr>
            <p:ph type="body" idx="1"/>
          </p:nvPr>
        </p:nvSpPr>
        <p:spPr>
          <a:prstGeom prst="rect">
            <a:avLst/>
          </a:prstGeom>
        </p:spPr>
        <p:txBody>
          <a:bodyPr/>
          <a:lstStyle/>
          <a:p>
            <a:pPr marL="0" indent="0">
              <a:buSzTx/>
              <a:buNone/>
              <a:defRPr b="1" u="sng">
                <a:solidFill>
                  <a:srgbClr val="FFFFFF"/>
                </a:solidFill>
              </a:defRPr>
            </a:pPr>
            <a:r>
              <a:t>What to do if someone discloses abuse to you</a:t>
            </a:r>
            <a:r>
              <a:rPr b="0" u="none"/>
              <a:t>:</a:t>
            </a:r>
          </a:p>
          <a:p>
            <a:pPr>
              <a:defRPr>
                <a:solidFill>
                  <a:srgbClr val="FFFFFF"/>
                </a:solidFill>
              </a:defRPr>
            </a:pPr>
            <a:r>
              <a:t>Stay calm and try not to show shock</a:t>
            </a:r>
          </a:p>
          <a:p>
            <a:pPr>
              <a:defRPr>
                <a:solidFill>
                  <a:srgbClr val="FFFFFF"/>
                </a:solidFill>
              </a:defRPr>
            </a:pPr>
            <a:r>
              <a:t>Listen carefully rather than question directly</a:t>
            </a:r>
          </a:p>
          <a:p>
            <a:pPr>
              <a:defRPr>
                <a:solidFill>
                  <a:srgbClr val="FFFFFF"/>
                </a:solidFill>
              </a:defRPr>
            </a:pPr>
            <a:r>
              <a:t>Be sympathetic</a:t>
            </a:r>
          </a:p>
          <a:p>
            <a:pPr>
              <a:defRPr>
                <a:solidFill>
                  <a:srgbClr val="FFFFFF"/>
                </a:solidFill>
              </a:defRPr>
            </a:pPr>
            <a:r>
              <a:t>Be aware of the possibility that medical evidence might be needed</a:t>
            </a:r>
          </a:p>
          <a:p>
            <a:pPr>
              <a:defRPr>
                <a:solidFill>
                  <a:srgbClr val="FFFFFF"/>
                </a:solidFill>
              </a:defRPr>
            </a:pPr>
            <a:r>
              <a:t>Tell the person that:</a:t>
            </a:r>
          </a:p>
          <a:p>
            <a:pPr marL="685800" lvl="1" indent="-228600">
              <a:spcBef>
                <a:spcPts val="500"/>
              </a:spcBef>
              <a:defRPr sz="2400">
                <a:solidFill>
                  <a:srgbClr val="FFFFFF"/>
                </a:solidFill>
              </a:defRPr>
            </a:pPr>
            <a:r>
              <a:t>They did the right thing by telling you</a:t>
            </a:r>
          </a:p>
          <a:p>
            <a:pPr marL="685800" lvl="1" indent="-228600">
              <a:spcBef>
                <a:spcPts val="500"/>
              </a:spcBef>
              <a:defRPr sz="2400">
                <a:solidFill>
                  <a:srgbClr val="FFFFFF"/>
                </a:solidFill>
              </a:defRPr>
            </a:pPr>
            <a:r>
              <a:t>You are treating this information seriously</a:t>
            </a:r>
          </a:p>
          <a:p>
            <a:pPr marL="685800" lvl="1" indent="-228600">
              <a:spcBef>
                <a:spcPts val="500"/>
              </a:spcBef>
              <a:defRPr sz="2400">
                <a:solidFill>
                  <a:srgbClr val="FFFFFF"/>
                </a:solidFill>
              </a:defRPr>
            </a:pPr>
            <a:r>
              <a:t>It was not their fault</a:t>
            </a:r>
          </a:p>
        </p:txBody>
      </p:sp>
      <p:pic>
        <p:nvPicPr>
          <p:cNvPr id="164"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66"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67" name="Subtitle 2"/>
          <p:cNvSpPr txBox="1">
            <a:spLocks noGrp="1"/>
          </p:cNvSpPr>
          <p:nvPr>
            <p:ph type="body" idx="1"/>
          </p:nvPr>
        </p:nvSpPr>
        <p:spPr>
          <a:prstGeom prst="rect">
            <a:avLst/>
          </a:prstGeom>
        </p:spPr>
        <p:txBody>
          <a:bodyPr/>
          <a:lstStyle/>
          <a:p>
            <a:pPr marL="0" indent="0" defTabSz="905255">
              <a:lnSpc>
                <a:spcPct val="72000"/>
              </a:lnSpc>
              <a:spcBef>
                <a:spcPts val="900"/>
              </a:spcBef>
              <a:buSzTx/>
              <a:buNone/>
              <a:defRPr sz="2475" b="1" u="sng">
                <a:solidFill>
                  <a:srgbClr val="FFFFFF"/>
                </a:solidFill>
              </a:defRPr>
            </a:pPr>
            <a:r>
              <a:t>If someone discloses abuse to you, DO NOT</a:t>
            </a:r>
            <a:r>
              <a:rPr b="0" u="none"/>
              <a:t>:</a:t>
            </a:r>
          </a:p>
          <a:p>
            <a:pPr marL="226313" indent="-226313" defTabSz="905255">
              <a:lnSpc>
                <a:spcPct val="72000"/>
              </a:lnSpc>
              <a:spcBef>
                <a:spcPts val="900"/>
              </a:spcBef>
              <a:defRPr sz="2475">
                <a:solidFill>
                  <a:srgbClr val="FFFFFF"/>
                </a:solidFill>
              </a:defRPr>
            </a:pPr>
            <a:r>
              <a:t>Press the person for more details</a:t>
            </a:r>
          </a:p>
          <a:p>
            <a:pPr marL="226313" indent="-226313" defTabSz="905255">
              <a:lnSpc>
                <a:spcPct val="72000"/>
              </a:lnSpc>
              <a:spcBef>
                <a:spcPts val="900"/>
              </a:spcBef>
              <a:defRPr sz="2475">
                <a:solidFill>
                  <a:srgbClr val="FFFFFF"/>
                </a:solidFill>
              </a:defRPr>
            </a:pPr>
            <a:r>
              <a:t>Stop someone from freely recalling significant events, they may not tell you again</a:t>
            </a:r>
          </a:p>
          <a:p>
            <a:pPr marL="226313" indent="-226313" defTabSz="905255">
              <a:lnSpc>
                <a:spcPct val="72000"/>
              </a:lnSpc>
              <a:spcBef>
                <a:spcPts val="900"/>
              </a:spcBef>
              <a:defRPr sz="2475">
                <a:solidFill>
                  <a:srgbClr val="FFFFFF"/>
                </a:solidFill>
              </a:defRPr>
            </a:pPr>
            <a:r>
              <a:t>Promise to keep secrets: explain that the information will be kept conidential, i.e. information will only be passed to those people who have “a need to know”</a:t>
            </a:r>
          </a:p>
          <a:p>
            <a:pPr marL="226313" indent="-226313" defTabSz="905255">
              <a:lnSpc>
                <a:spcPct val="72000"/>
              </a:lnSpc>
              <a:spcBef>
                <a:spcPts val="900"/>
              </a:spcBef>
              <a:defRPr sz="2475">
                <a:solidFill>
                  <a:srgbClr val="FFFFFF"/>
                </a:solidFill>
              </a:defRPr>
            </a:pPr>
            <a:r>
              <a:t>Make promises that you cannot keep (“This will not happen to you again”)</a:t>
            </a:r>
          </a:p>
          <a:p>
            <a:pPr marL="226313" indent="-226313" defTabSz="905255">
              <a:lnSpc>
                <a:spcPct val="72000"/>
              </a:lnSpc>
              <a:spcBef>
                <a:spcPts val="900"/>
              </a:spcBef>
              <a:defRPr sz="2475">
                <a:solidFill>
                  <a:srgbClr val="FFFFFF"/>
                </a:solidFill>
              </a:defRPr>
            </a:pPr>
            <a:r>
              <a:t>Contact the alleged abuser</a:t>
            </a:r>
          </a:p>
          <a:p>
            <a:pPr marL="226313" indent="-226313" defTabSz="905255">
              <a:lnSpc>
                <a:spcPct val="72000"/>
              </a:lnSpc>
              <a:spcBef>
                <a:spcPts val="900"/>
              </a:spcBef>
              <a:defRPr sz="2475">
                <a:solidFill>
                  <a:srgbClr val="FFFFFF"/>
                </a:solidFill>
              </a:defRPr>
            </a:pPr>
            <a:r>
              <a:t>Be judgemental (e.g. “Why didn’t you run away?”)</a:t>
            </a:r>
          </a:p>
          <a:p>
            <a:pPr marL="226313" indent="-226313" defTabSz="905255">
              <a:lnSpc>
                <a:spcPct val="72000"/>
              </a:lnSpc>
              <a:spcBef>
                <a:spcPts val="900"/>
              </a:spcBef>
              <a:defRPr sz="2475">
                <a:solidFill>
                  <a:srgbClr val="FFFFFF"/>
                </a:solidFill>
              </a:defRPr>
            </a:pPr>
            <a:r>
              <a:t>Pass information to anyone who doesn’t have “need to know” i.e. do not    gossip</a:t>
            </a:r>
          </a:p>
        </p:txBody>
      </p:sp>
      <p:pic>
        <p:nvPicPr>
          <p:cNvPr id="168"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98"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99" name="Subtitle 2"/>
          <p:cNvSpPr txBox="1">
            <a:spLocks noGrp="1"/>
          </p:cNvSpPr>
          <p:nvPr>
            <p:ph type="body" idx="1"/>
          </p:nvPr>
        </p:nvSpPr>
        <p:spPr>
          <a:prstGeom prst="rect">
            <a:avLst/>
          </a:prstGeom>
        </p:spPr>
        <p:txBody>
          <a:bodyPr/>
          <a:lstStyle/>
          <a:p>
            <a:pPr marL="0" indent="0" algn="ctr">
              <a:lnSpc>
                <a:spcPct val="81000"/>
              </a:lnSpc>
              <a:buSzTx/>
              <a:buNone/>
              <a:defRPr>
                <a:solidFill>
                  <a:srgbClr val="FFFFFF"/>
                </a:solidFill>
              </a:defRPr>
            </a:pPr>
            <a:endParaRPr/>
          </a:p>
          <a:p>
            <a:pPr>
              <a:lnSpc>
                <a:spcPct val="81000"/>
              </a:lnSpc>
              <a:defRPr b="1">
                <a:solidFill>
                  <a:srgbClr val="FFFFFF"/>
                </a:solidFill>
              </a:defRPr>
            </a:pPr>
            <a:r>
              <a:t>Opening Prayer</a:t>
            </a:r>
          </a:p>
          <a:p>
            <a:pPr>
              <a:lnSpc>
                <a:spcPct val="81000"/>
              </a:lnSpc>
              <a:defRPr b="1">
                <a:solidFill>
                  <a:srgbClr val="FFFFFF"/>
                </a:solidFill>
              </a:defRPr>
            </a:pPr>
            <a:r>
              <a:t>Devotion</a:t>
            </a:r>
          </a:p>
          <a:p>
            <a:pPr>
              <a:lnSpc>
                <a:spcPct val="81000"/>
              </a:lnSpc>
              <a:defRPr b="1">
                <a:solidFill>
                  <a:srgbClr val="FFFFFF"/>
                </a:solidFill>
              </a:defRPr>
            </a:pPr>
            <a:r>
              <a:t>Affected Ministries</a:t>
            </a:r>
          </a:p>
          <a:p>
            <a:pPr marL="685800" lvl="1" indent="-228600">
              <a:lnSpc>
                <a:spcPct val="81000"/>
              </a:lnSpc>
              <a:spcBef>
                <a:spcPts val="500"/>
              </a:spcBef>
              <a:defRPr sz="2400">
                <a:solidFill>
                  <a:srgbClr val="FFFFFF"/>
                </a:solidFill>
              </a:defRPr>
            </a:pPr>
            <a:r>
              <a:t>Preschool</a:t>
            </a:r>
          </a:p>
          <a:p>
            <a:pPr marL="685800" lvl="1" indent="-228600">
              <a:lnSpc>
                <a:spcPct val="81000"/>
              </a:lnSpc>
              <a:spcBef>
                <a:spcPts val="500"/>
              </a:spcBef>
              <a:defRPr sz="2400">
                <a:solidFill>
                  <a:srgbClr val="FFFFFF"/>
                </a:solidFill>
              </a:defRPr>
            </a:pPr>
            <a:r>
              <a:t>Children’s Ministries</a:t>
            </a:r>
          </a:p>
          <a:p>
            <a:pPr marL="685800" lvl="1" indent="-228600">
              <a:lnSpc>
                <a:spcPct val="81000"/>
              </a:lnSpc>
              <a:spcBef>
                <a:spcPts val="500"/>
              </a:spcBef>
              <a:defRPr sz="2400">
                <a:solidFill>
                  <a:srgbClr val="FFFFFF"/>
                </a:solidFill>
              </a:defRPr>
            </a:pPr>
            <a:r>
              <a:t>Club 56</a:t>
            </a:r>
          </a:p>
          <a:p>
            <a:pPr marL="685800" lvl="1" indent="-228600">
              <a:lnSpc>
                <a:spcPct val="81000"/>
              </a:lnSpc>
              <a:spcBef>
                <a:spcPts val="500"/>
              </a:spcBef>
              <a:defRPr sz="2400">
                <a:solidFill>
                  <a:srgbClr val="FFFFFF"/>
                </a:solidFill>
              </a:defRPr>
            </a:pPr>
            <a:r>
              <a:t>Youth</a:t>
            </a:r>
          </a:p>
          <a:p>
            <a:pPr marL="685800" lvl="1" indent="-228600">
              <a:lnSpc>
                <a:spcPct val="81000"/>
              </a:lnSpc>
              <a:spcBef>
                <a:spcPts val="500"/>
              </a:spcBef>
              <a:defRPr sz="2400">
                <a:solidFill>
                  <a:srgbClr val="FFFFFF"/>
                </a:solidFill>
              </a:defRPr>
            </a:pPr>
            <a:r>
              <a:t>College</a:t>
            </a:r>
          </a:p>
          <a:p>
            <a:pPr marL="685800" lvl="1" indent="-228600">
              <a:lnSpc>
                <a:spcPct val="81000"/>
              </a:lnSpc>
              <a:spcBef>
                <a:spcPts val="500"/>
              </a:spcBef>
              <a:defRPr sz="2400">
                <a:solidFill>
                  <a:srgbClr val="FFFFFF"/>
                </a:solidFill>
              </a:defRPr>
            </a:pPr>
            <a:r>
              <a:t>Counseling Ministries</a:t>
            </a:r>
          </a:p>
        </p:txBody>
      </p:sp>
      <p:pic>
        <p:nvPicPr>
          <p:cNvPr id="100"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70"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71" name="Subtitle 2"/>
          <p:cNvSpPr txBox="1">
            <a:spLocks noGrp="1"/>
          </p:cNvSpPr>
          <p:nvPr>
            <p:ph type="body" idx="1"/>
          </p:nvPr>
        </p:nvSpPr>
        <p:spPr>
          <a:prstGeom prst="rect">
            <a:avLst/>
          </a:prstGeom>
        </p:spPr>
        <p:txBody>
          <a:bodyPr/>
          <a:lstStyle/>
          <a:p>
            <a:pPr marL="0" indent="0">
              <a:buSzTx/>
              <a:buNone/>
              <a:defRPr b="1" u="sng">
                <a:solidFill>
                  <a:srgbClr val="FFFFFF"/>
                </a:solidFill>
              </a:defRPr>
            </a:pPr>
            <a:r>
              <a:t>Reporting Abuse</a:t>
            </a:r>
            <a:r>
              <a:rPr b="0" u="none"/>
              <a:t>:</a:t>
            </a:r>
          </a:p>
          <a:p>
            <a:pPr>
              <a:defRPr>
                <a:solidFill>
                  <a:srgbClr val="FFFFFF"/>
                </a:solidFill>
              </a:defRPr>
            </a:pPr>
            <a:r>
              <a:t>When abuse is suspected or observed, the moral imperative, and potentially the legal requirement, is to call </a:t>
            </a:r>
          </a:p>
          <a:p>
            <a:pPr marL="0" indent="0">
              <a:buSzTx/>
              <a:buNone/>
              <a:defRPr>
                <a:solidFill>
                  <a:srgbClr val="FFFFFF"/>
                </a:solidFill>
              </a:defRPr>
            </a:pPr>
            <a:r>
              <a:t>         </a:t>
            </a:r>
            <a:r>
              <a:rPr b="1"/>
              <a:t>Abuse Hotline 1-800-96ABUSE (1-800-962-2873)</a:t>
            </a:r>
          </a:p>
          <a:p>
            <a:pPr>
              <a:defRPr>
                <a:solidFill>
                  <a:srgbClr val="FFFFFF"/>
                </a:solidFill>
              </a:defRPr>
            </a:pPr>
            <a:r>
              <a:t>After calling the Abuse Hotline, (unless they are the one suspected of abuse)you are encouraged to also consider notifying:</a:t>
            </a:r>
          </a:p>
          <a:p>
            <a:pPr marL="685800" lvl="1" indent="-228600">
              <a:spcBef>
                <a:spcPts val="500"/>
              </a:spcBef>
              <a:defRPr sz="2400">
                <a:solidFill>
                  <a:srgbClr val="FFFFFF"/>
                </a:solidFill>
              </a:defRPr>
            </a:pPr>
            <a:r>
              <a:t>Senior Pastor</a:t>
            </a:r>
          </a:p>
          <a:p>
            <a:pPr marL="685800" lvl="1" indent="-228600">
              <a:spcBef>
                <a:spcPts val="500"/>
              </a:spcBef>
              <a:defRPr sz="2400">
                <a:solidFill>
                  <a:srgbClr val="FFFFFF"/>
                </a:solidFill>
              </a:defRPr>
            </a:pPr>
            <a:r>
              <a:t>Staff Parish Chair</a:t>
            </a:r>
          </a:p>
          <a:p>
            <a:pPr marL="685800" lvl="1" indent="-228600">
              <a:spcBef>
                <a:spcPts val="500"/>
              </a:spcBef>
              <a:defRPr sz="2400">
                <a:solidFill>
                  <a:srgbClr val="FFFFFF"/>
                </a:solidFill>
              </a:defRPr>
            </a:pPr>
            <a:r>
              <a:t>Lay Leader</a:t>
            </a:r>
          </a:p>
        </p:txBody>
      </p:sp>
      <p:pic>
        <p:nvPicPr>
          <p:cNvPr id="172"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75" name="Subtitle 2"/>
          <p:cNvSpPr txBox="1">
            <a:spLocks noGrp="1"/>
          </p:cNvSpPr>
          <p:nvPr>
            <p:ph type="body" idx="1"/>
          </p:nvPr>
        </p:nvSpPr>
        <p:spPr>
          <a:prstGeom prst="rect">
            <a:avLst/>
          </a:prstGeom>
        </p:spPr>
        <p:txBody>
          <a:bodyPr/>
          <a:lstStyle/>
          <a:p>
            <a:pPr>
              <a:defRPr sz="2500" b="1" u="sng">
                <a:solidFill>
                  <a:srgbClr val="FFFFFF"/>
                </a:solidFill>
              </a:defRPr>
            </a:pPr>
            <a:r>
              <a:rPr dirty="0"/>
              <a:t>Covenant Forms </a:t>
            </a:r>
            <a:r>
              <a:rPr b="0" dirty="0"/>
              <a:t>– </a:t>
            </a:r>
            <a:r>
              <a:rPr b="0" u="none" dirty="0"/>
              <a:t>Please complete the covenant form as proof of your attendance today as well as your agreement to abide by our Safe Sanctuary Policies.</a:t>
            </a:r>
          </a:p>
          <a:p>
            <a:pPr>
              <a:defRPr sz="2500">
                <a:solidFill>
                  <a:srgbClr val="FFFFFF"/>
                </a:solidFill>
              </a:defRPr>
            </a:pPr>
            <a:r>
              <a:rPr dirty="0"/>
              <a:t>Luke 9:46-48 “ Then his disciples began arguing about which of them was the greatest. But Jesus knew their thoughts, so he brought a little child to his side. Then he said to them, “Anyone who welcomes a little child like this on my behalf welcomes me, and anyone who welcomes me also welcomes my Father who sent me. Whoever is the least among you is the greatest.”</a:t>
            </a:r>
          </a:p>
          <a:p>
            <a:pPr>
              <a:defRPr sz="2500">
                <a:solidFill>
                  <a:srgbClr val="FFFFFF"/>
                </a:solidFill>
              </a:defRPr>
            </a:pPr>
            <a:r>
              <a:rPr dirty="0"/>
              <a:t>Benediction - May the grace of the Lord Jesus Christ, the love of God, and the power of the Holy Spirit guide and direct you in all you do. Amen.</a:t>
            </a:r>
          </a:p>
        </p:txBody>
      </p:sp>
      <p:pic>
        <p:nvPicPr>
          <p:cNvPr id="176"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pic>
        <p:nvPicPr>
          <p:cNvPr id="176"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
        <p:nvSpPr>
          <p:cNvPr id="3" name="Text Placeholder 2">
            <a:extLst>
              <a:ext uri="{FF2B5EF4-FFF2-40B4-BE49-F238E27FC236}">
                <a16:creationId xmlns:a16="http://schemas.microsoft.com/office/drawing/2014/main" id="{73A7210A-8FF8-4371-9284-ABFB6D36DBA6}"/>
              </a:ext>
            </a:extLst>
          </p:cNvPr>
          <p:cNvSpPr>
            <a:spLocks noGrp="1"/>
          </p:cNvSpPr>
          <p:nvPr>
            <p:ph type="body" idx="1"/>
          </p:nvPr>
        </p:nvSpPr>
        <p:spPr/>
        <p:txBody>
          <a:bodyPr/>
          <a:lstStyle/>
          <a:p>
            <a:pPr marL="0" indent="0">
              <a:buNone/>
            </a:pPr>
            <a:r>
              <a:rPr lang="en-US" dirty="0">
                <a:solidFill>
                  <a:schemeClr val="bg1"/>
                </a:solidFill>
              </a:rPr>
              <a:t>You have reached the end of the Safe Sanctuaries Training.</a:t>
            </a:r>
          </a:p>
          <a:p>
            <a:pPr marL="0" indent="0">
              <a:buNone/>
            </a:pPr>
            <a:r>
              <a:rPr lang="en-US" b="1" dirty="0">
                <a:solidFill>
                  <a:schemeClr val="bg1"/>
                </a:solidFill>
              </a:rPr>
              <a:t>Before you go</a:t>
            </a:r>
            <a:r>
              <a:rPr lang="en-US" dirty="0">
                <a:solidFill>
                  <a:schemeClr val="bg1"/>
                </a:solidFill>
              </a:rPr>
              <a:t>, </a:t>
            </a:r>
            <a:r>
              <a:rPr lang="en-US" i="1" dirty="0">
                <a:solidFill>
                  <a:schemeClr val="bg1"/>
                </a:solidFill>
              </a:rPr>
              <a:t>click the link below </a:t>
            </a:r>
            <a:r>
              <a:rPr lang="en-US" dirty="0">
                <a:solidFill>
                  <a:schemeClr val="bg1"/>
                </a:solidFill>
              </a:rPr>
              <a:t>to complete a form acknowledging that you have viewed, read and understand the Safe Sanctuaries Policy of St. Pete First United Methodist Church for Youth and Children’s Ministries and agree to its contents.</a:t>
            </a:r>
          </a:p>
          <a:p>
            <a:pPr marL="0" indent="0">
              <a:buNone/>
            </a:pPr>
            <a:endParaRPr lang="en-US" dirty="0">
              <a:solidFill>
                <a:schemeClr val="bg1"/>
              </a:solidFill>
            </a:endParaRPr>
          </a:p>
          <a:p>
            <a:pPr marL="0" indent="0" algn="ctr">
              <a:buNone/>
            </a:pPr>
            <a:r>
              <a:rPr lang="en-US" dirty="0">
                <a:solidFill>
                  <a:srgbClr val="00B0F0"/>
                </a:solidFill>
                <a:hlinkClick r:id="rId3">
                  <a:extLst>
                    <a:ext uri="{A12FA001-AC4F-418D-AE19-62706E023703}">
                      <ahyp:hlinkClr xmlns:ahyp="http://schemas.microsoft.com/office/drawing/2018/hyperlinkcolor" val="tx"/>
                    </a:ext>
                  </a:extLst>
                </a:hlinkClick>
              </a:rPr>
              <a:t>Safe Sanctuaries Training Completion Form</a:t>
            </a:r>
            <a:endParaRPr lang="en-US" dirty="0">
              <a:solidFill>
                <a:srgbClr val="00B0F0"/>
              </a:solidFill>
            </a:endParaRPr>
          </a:p>
        </p:txBody>
      </p:sp>
    </p:spTree>
    <p:extLst>
      <p:ext uri="{BB962C8B-B14F-4D97-AF65-F5344CB8AC3E}">
        <p14:creationId xmlns:p14="http://schemas.microsoft.com/office/powerpoint/2010/main" val="104839673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78" name="Title 1"/>
          <p:cNvSpPr txBox="1">
            <a:spLocks noGrp="1"/>
          </p:cNvSpPr>
          <p:nvPr>
            <p:ph type="ctrTitle"/>
          </p:nvPr>
        </p:nvSpPr>
        <p:spPr>
          <a:prstGeom prst="rect">
            <a:avLst/>
          </a:prstGeom>
        </p:spPr>
        <p:txBody>
          <a:bodyPr/>
          <a:lstStyle>
            <a:lvl1pPr>
              <a:defRPr>
                <a:solidFill>
                  <a:srgbClr val="FFFFFF"/>
                </a:solidFill>
              </a:defRPr>
            </a:lvl1pPr>
          </a:lstStyle>
          <a:p>
            <a:r>
              <a:t>Safe Sanctuaries</a:t>
            </a:r>
          </a:p>
        </p:txBody>
      </p:sp>
      <p:sp>
        <p:nvSpPr>
          <p:cNvPr id="179" name="Subtitle 2"/>
          <p:cNvSpPr txBox="1">
            <a:spLocks noGrp="1"/>
          </p:cNvSpPr>
          <p:nvPr>
            <p:ph type="subTitle" sz="quarter" idx="1"/>
          </p:nvPr>
        </p:nvSpPr>
        <p:spPr>
          <a:xfrm>
            <a:off x="1524000" y="3602037"/>
            <a:ext cx="9144000" cy="1655762"/>
          </a:xfrm>
          <a:prstGeom prst="rect">
            <a:avLst/>
          </a:prstGeom>
        </p:spPr>
        <p:txBody>
          <a:bodyPr/>
          <a:lstStyle>
            <a:lvl1pPr>
              <a:defRPr>
                <a:solidFill>
                  <a:srgbClr val="FFFFFF"/>
                </a:solidFill>
              </a:defRPr>
            </a:lvl1pPr>
          </a:lstStyle>
          <a:p>
            <a:r>
              <a:t>Protecting Children, Youth and Vulnerable Adults</a:t>
            </a:r>
          </a:p>
        </p:txBody>
      </p:sp>
      <p:pic>
        <p:nvPicPr>
          <p:cNvPr id="180" name="Picture 3" descr="Picture 3"/>
          <p:cNvPicPr>
            <a:picLocks noChangeAspect="1"/>
          </p:cNvPicPr>
          <p:nvPr/>
        </p:nvPicPr>
        <p:blipFill>
          <a:blip r:embed="rId2"/>
          <a:stretch>
            <a:fillRect/>
          </a:stretch>
        </p:blipFill>
        <p:spPr>
          <a:xfrm>
            <a:off x="3312409" y="1030287"/>
            <a:ext cx="5161887" cy="1496346"/>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02"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03" name="Subtitle 2"/>
          <p:cNvSpPr txBox="1">
            <a:spLocks noGrp="1"/>
          </p:cNvSpPr>
          <p:nvPr>
            <p:ph type="body" idx="1"/>
          </p:nvPr>
        </p:nvSpPr>
        <p:spPr>
          <a:prstGeom prst="rect">
            <a:avLst/>
          </a:prstGeom>
        </p:spPr>
        <p:txBody>
          <a:bodyPr/>
          <a:lstStyle/>
          <a:p>
            <a:pPr marL="0" indent="0" algn="ctr">
              <a:buSzTx/>
              <a:buNone/>
              <a:defRPr>
                <a:solidFill>
                  <a:srgbClr val="FFFFFF"/>
                </a:solidFill>
              </a:defRPr>
            </a:pPr>
            <a:r>
              <a:t>Since 1996, the General Conference of the United Methodist Church has mandated that each local congregation have a child/youth protection policy, (CYPP).  Coverage under the Conference Insurance Program requires that churches have a CYPP in place.</a:t>
            </a:r>
            <a:br/>
            <a:endParaRPr/>
          </a:p>
          <a:p>
            <a:pPr marL="0" indent="0" algn="ctr">
              <a:buSzTx/>
              <a:buNone/>
              <a:defRPr>
                <a:solidFill>
                  <a:srgbClr val="FFFFFF"/>
                </a:solidFill>
              </a:defRPr>
            </a:pPr>
            <a:r>
              <a:t>Accordingly, St. Pete First has adopted policies for the protection and safety of the children/youth/vulnerable persons participating in the life of the church.</a:t>
            </a:r>
            <a:br/>
            <a:endParaRPr/>
          </a:p>
        </p:txBody>
      </p:sp>
      <p:pic>
        <p:nvPicPr>
          <p:cNvPr id="104"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06"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pic>
        <p:nvPicPr>
          <p:cNvPr id="107"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
        <p:nvSpPr>
          <p:cNvPr id="108" name="Watch Video:…"/>
          <p:cNvSpPr txBox="1"/>
          <p:nvPr/>
        </p:nvSpPr>
        <p:spPr>
          <a:xfrm>
            <a:off x="2879481" y="2697480"/>
            <a:ext cx="6505946" cy="1877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2900">
                <a:solidFill>
                  <a:srgbClr val="FFFFFF"/>
                </a:solidFill>
              </a:defRPr>
            </a:pPr>
            <a:r>
              <a:rPr dirty="0">
                <a:solidFill>
                  <a:schemeClr val="accent3">
                    <a:lumOff val="17647"/>
                  </a:schemeClr>
                </a:solidFill>
              </a:rPr>
              <a:t>Watch Video:</a:t>
            </a:r>
            <a:r>
              <a:rPr dirty="0"/>
              <a:t> </a:t>
            </a:r>
          </a:p>
          <a:p>
            <a:pPr>
              <a:defRPr sz="2900">
                <a:solidFill>
                  <a:srgbClr val="FFFFFF"/>
                </a:solidFill>
              </a:defRPr>
            </a:pPr>
            <a:r>
              <a:rPr dirty="0"/>
              <a:t>Safe Sanctuaries: Living Into the  Covenant</a:t>
            </a:r>
          </a:p>
          <a:p>
            <a:pPr>
              <a:defRPr sz="2900">
                <a:solidFill>
                  <a:srgbClr val="FFFFFF"/>
                </a:solidFill>
              </a:defRPr>
            </a:pPr>
            <a:r>
              <a:rPr dirty="0">
                <a:solidFill>
                  <a:srgbClr val="00B0F0"/>
                </a:solidFill>
                <a:hlinkClick r:id="rId3">
                  <a:extLst>
                    <a:ext uri="{A12FA001-AC4F-418D-AE19-62706E023703}">
                      <ahyp:hlinkClr xmlns:ahyp="http://schemas.microsoft.com/office/drawing/2018/hyperlinkcolor" val="tx"/>
                    </a:ext>
                  </a:extLst>
                </a:hlinkClick>
              </a:rPr>
              <a:t>https://youtu.be/fel3QlRMtkM</a:t>
            </a:r>
            <a:endParaRPr lang="en-US" dirty="0">
              <a:solidFill>
                <a:srgbClr val="00B0F0"/>
              </a:solidFill>
            </a:endParaRPr>
          </a:p>
          <a:p>
            <a:pPr>
              <a:defRPr sz="2900">
                <a:solidFill>
                  <a:srgbClr val="FFFFFF"/>
                </a:solidFill>
              </a:defRPr>
            </a:pPr>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10"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11" name="Subtitle 2"/>
          <p:cNvSpPr txBox="1">
            <a:spLocks noGrp="1"/>
          </p:cNvSpPr>
          <p:nvPr>
            <p:ph type="body" idx="1"/>
          </p:nvPr>
        </p:nvSpPr>
        <p:spPr>
          <a:prstGeom prst="rect">
            <a:avLst/>
          </a:prstGeom>
        </p:spPr>
        <p:txBody>
          <a:bodyPr/>
          <a:lstStyle/>
          <a:p>
            <a:pPr marL="0" indent="0">
              <a:buSzTx/>
              <a:buNone/>
              <a:defRPr b="1" u="sng">
                <a:solidFill>
                  <a:srgbClr val="FFFFFF"/>
                </a:solidFill>
              </a:defRPr>
            </a:pPr>
            <a:r>
              <a:t>Current Statistics</a:t>
            </a:r>
            <a:r>
              <a:rPr b="0" u="none"/>
              <a:t>:</a:t>
            </a:r>
          </a:p>
          <a:p>
            <a:pPr>
              <a:defRPr>
                <a:solidFill>
                  <a:srgbClr val="FFFFFF"/>
                </a:solidFill>
              </a:defRPr>
            </a:pPr>
            <a:r>
              <a:t>In 2017, approximately 1 out of 100 children aged 5-11 were reported as abused in Florida</a:t>
            </a:r>
          </a:p>
          <a:p>
            <a:pPr>
              <a:defRPr>
                <a:solidFill>
                  <a:srgbClr val="FFFFFF"/>
                </a:solidFill>
              </a:defRPr>
            </a:pPr>
            <a:r>
              <a:t>In Pinellas County, 1 out of 65 children of the same age were reported.</a:t>
            </a:r>
          </a:p>
          <a:p>
            <a:pPr>
              <a:defRPr>
                <a:solidFill>
                  <a:srgbClr val="FFFFFF"/>
                </a:solidFill>
              </a:defRPr>
            </a:pPr>
            <a:r>
              <a:t>Pinellas County ranks # 5 out of Florida Counties for domestic abuse per capita</a:t>
            </a:r>
          </a:p>
          <a:p>
            <a:pPr>
              <a:defRPr>
                <a:solidFill>
                  <a:srgbClr val="FFFFFF"/>
                </a:solidFill>
              </a:defRPr>
            </a:pPr>
            <a:r>
              <a:t>Hillsborough ranks #4 -CASA</a:t>
            </a:r>
          </a:p>
        </p:txBody>
      </p:sp>
      <p:pic>
        <p:nvPicPr>
          <p:cNvPr id="112"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14"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15" name="Subtitle 2"/>
          <p:cNvSpPr txBox="1">
            <a:spLocks noGrp="1"/>
          </p:cNvSpPr>
          <p:nvPr>
            <p:ph type="body" idx="1"/>
          </p:nvPr>
        </p:nvSpPr>
        <p:spPr>
          <a:prstGeom prst="rect">
            <a:avLst/>
          </a:prstGeom>
        </p:spPr>
        <p:txBody>
          <a:bodyPr/>
          <a:lstStyle/>
          <a:p>
            <a:pPr marL="0" indent="0">
              <a:lnSpc>
                <a:spcPct val="81000"/>
              </a:lnSpc>
              <a:buSzTx/>
              <a:buNone/>
              <a:defRPr sz="2300" b="1" u="sng">
                <a:solidFill>
                  <a:srgbClr val="FFFFFF"/>
                </a:solidFill>
              </a:defRPr>
            </a:pPr>
            <a:r>
              <a:t>By implementing an Abuse Prevention Strategy, our church can become</a:t>
            </a:r>
            <a:r>
              <a:rPr b="0" u="none"/>
              <a:t>:</a:t>
            </a:r>
          </a:p>
          <a:p>
            <a:pPr>
              <a:lnSpc>
                <a:spcPct val="81000"/>
              </a:lnSpc>
              <a:defRPr sz="2300">
                <a:solidFill>
                  <a:srgbClr val="FFFFFF"/>
                </a:solidFill>
              </a:defRPr>
            </a:pPr>
            <a:r>
              <a:t>A community of faith that can offer </a:t>
            </a:r>
            <a:r>
              <a:rPr b="1"/>
              <a:t>a safe haven and sanctuary</a:t>
            </a:r>
            <a:r>
              <a:t> where all persons can seek advice, help, and nurture.</a:t>
            </a:r>
          </a:p>
          <a:p>
            <a:pPr>
              <a:lnSpc>
                <a:spcPct val="81000"/>
              </a:lnSpc>
              <a:defRPr sz="2300">
                <a:solidFill>
                  <a:srgbClr val="FFFFFF"/>
                </a:solidFill>
              </a:defRPr>
            </a:pPr>
            <a:r>
              <a:t>A place where </a:t>
            </a:r>
            <a:r>
              <a:rPr b="1"/>
              <a:t>more than just facts of abuse can be taught</a:t>
            </a:r>
            <a:r>
              <a:t>. We can also teach and proclaim our Christian values: compassion, justice, repentance, and grace.</a:t>
            </a:r>
          </a:p>
          <a:p>
            <a:pPr>
              <a:lnSpc>
                <a:spcPct val="81000"/>
              </a:lnSpc>
              <a:defRPr sz="2300">
                <a:solidFill>
                  <a:srgbClr val="FFFFFF"/>
                </a:solidFill>
              </a:defRPr>
            </a:pPr>
            <a:r>
              <a:t>The place where all can come and learn and </a:t>
            </a:r>
            <a:r>
              <a:rPr b="1"/>
              <a:t>develop the inner strength and spiritual resources</a:t>
            </a:r>
            <a:r>
              <a:t> they will need to feel truly connected to God and to face suffering and evil.</a:t>
            </a:r>
          </a:p>
          <a:p>
            <a:pPr>
              <a:lnSpc>
                <a:spcPct val="81000"/>
              </a:lnSpc>
              <a:defRPr sz="2300">
                <a:solidFill>
                  <a:srgbClr val="FFFFFF"/>
                </a:solidFill>
              </a:defRPr>
            </a:pPr>
            <a:r>
              <a:t>The place where children and adults are able to learn how to </a:t>
            </a:r>
            <a:r>
              <a:rPr b="1"/>
              <a:t>respond to painful and confusing events using the wisdom of the Scriptures</a:t>
            </a:r>
            <a:r>
              <a:t>.</a:t>
            </a:r>
          </a:p>
          <a:p>
            <a:pPr>
              <a:lnSpc>
                <a:spcPct val="81000"/>
              </a:lnSpc>
              <a:defRPr sz="2300">
                <a:solidFill>
                  <a:srgbClr val="FFFFFF"/>
                </a:solidFill>
              </a:defRPr>
            </a:pPr>
            <a:r>
              <a:t>A resource to provide our members, adults and youth volunteers, with valuable tools to recognize, prevent, and </a:t>
            </a:r>
            <a:r>
              <a:rPr b="1"/>
              <a:t>report abuse when outside of the church walls</a:t>
            </a:r>
            <a:r>
              <a:t>.</a:t>
            </a:r>
          </a:p>
        </p:txBody>
      </p:sp>
      <p:pic>
        <p:nvPicPr>
          <p:cNvPr id="116"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18"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19" name="Subtitle 2"/>
          <p:cNvSpPr txBox="1">
            <a:spLocks noGrp="1"/>
          </p:cNvSpPr>
          <p:nvPr>
            <p:ph type="body" idx="1"/>
          </p:nvPr>
        </p:nvSpPr>
        <p:spPr>
          <a:prstGeom prst="rect">
            <a:avLst/>
          </a:prstGeom>
        </p:spPr>
        <p:txBody>
          <a:bodyPr/>
          <a:lstStyle/>
          <a:p>
            <a:pPr marL="0" indent="0">
              <a:lnSpc>
                <a:spcPct val="72000"/>
              </a:lnSpc>
              <a:buSzTx/>
              <a:buNone/>
              <a:defRPr sz="2100" b="1" u="sng">
                <a:solidFill>
                  <a:srgbClr val="FFFFFF"/>
                </a:solidFill>
              </a:defRPr>
            </a:pPr>
            <a:r>
              <a:t>Who receives annual training</a:t>
            </a:r>
            <a:r>
              <a:rPr u="none"/>
              <a:t>?</a:t>
            </a:r>
          </a:p>
          <a:p>
            <a:pPr>
              <a:lnSpc>
                <a:spcPct val="72000"/>
              </a:lnSpc>
              <a:defRPr sz="2100">
                <a:solidFill>
                  <a:srgbClr val="FFFFFF"/>
                </a:solidFill>
              </a:defRPr>
            </a:pPr>
            <a:r>
              <a:t>All clergy</a:t>
            </a:r>
          </a:p>
          <a:p>
            <a:pPr>
              <a:lnSpc>
                <a:spcPct val="72000"/>
              </a:lnSpc>
              <a:defRPr sz="2100">
                <a:solidFill>
                  <a:srgbClr val="FFFFFF"/>
                </a:solidFill>
              </a:defRPr>
            </a:pPr>
            <a:r>
              <a:t>All paid staff persons, except those whose duties are performed entirely when children/youth/vulnerable persons are not present.</a:t>
            </a:r>
          </a:p>
          <a:p>
            <a:pPr>
              <a:lnSpc>
                <a:spcPct val="72000"/>
              </a:lnSpc>
              <a:defRPr sz="2100">
                <a:solidFill>
                  <a:srgbClr val="FFFFFF"/>
                </a:solidFill>
              </a:defRPr>
            </a:pPr>
            <a:r>
              <a:t>Adult volunteers whose service regularly takes them throughout the church or grounds </a:t>
            </a:r>
          </a:p>
          <a:p>
            <a:pPr>
              <a:lnSpc>
                <a:spcPct val="72000"/>
              </a:lnSpc>
              <a:defRPr sz="2100">
                <a:solidFill>
                  <a:srgbClr val="FFFFFF"/>
                </a:solidFill>
              </a:defRPr>
            </a:pPr>
            <a:r>
              <a:t>Adult volunteers who supervise or assist with supervising children, youth, or vulnerable persons in ministries, programs, or activities more than 3 times per year.</a:t>
            </a:r>
          </a:p>
          <a:p>
            <a:pPr>
              <a:lnSpc>
                <a:spcPct val="72000"/>
              </a:lnSpc>
              <a:defRPr sz="2100">
                <a:solidFill>
                  <a:srgbClr val="FFFFFF"/>
                </a:solidFill>
              </a:defRPr>
            </a:pPr>
            <a:r>
              <a:t>Adult volunteers who transport children/youth/vulnerable persons without other adults in the vehicle more than 3 times per year.</a:t>
            </a:r>
          </a:p>
          <a:p>
            <a:pPr>
              <a:lnSpc>
                <a:spcPct val="72000"/>
              </a:lnSpc>
              <a:defRPr sz="2100">
                <a:solidFill>
                  <a:srgbClr val="FFFFFF"/>
                </a:solidFill>
              </a:defRPr>
            </a:pPr>
            <a:r>
              <a:t>Adult volunteers who participate in overnight activities with children/youth/vulnerable more than 2 times per year.</a:t>
            </a:r>
          </a:p>
          <a:p>
            <a:pPr>
              <a:lnSpc>
                <a:spcPct val="72000"/>
              </a:lnSpc>
              <a:defRPr sz="2100">
                <a:solidFill>
                  <a:srgbClr val="FFFFFF"/>
                </a:solidFill>
              </a:defRPr>
            </a:pPr>
            <a:r>
              <a:t>Adult volunteers who assist in the nursery more than 4 times per year.</a:t>
            </a:r>
          </a:p>
        </p:txBody>
      </p:sp>
      <p:pic>
        <p:nvPicPr>
          <p:cNvPr id="120"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22"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pic>
        <p:nvPicPr>
          <p:cNvPr id="123"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
        <p:nvSpPr>
          <p:cNvPr id="124" name="Watch Video:…"/>
          <p:cNvSpPr txBox="1"/>
          <p:nvPr/>
        </p:nvSpPr>
        <p:spPr>
          <a:xfrm>
            <a:off x="3125674" y="2697480"/>
            <a:ext cx="6005809" cy="14311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2900">
                <a:solidFill>
                  <a:srgbClr val="FFFFFF"/>
                </a:solidFill>
              </a:defRPr>
            </a:pPr>
            <a:r>
              <a:rPr dirty="0">
                <a:solidFill>
                  <a:schemeClr val="accent3">
                    <a:lumOff val="17647"/>
                  </a:schemeClr>
                </a:solidFill>
              </a:rPr>
              <a:t>Watch Video:</a:t>
            </a:r>
            <a:r>
              <a:rPr dirty="0"/>
              <a:t> </a:t>
            </a:r>
          </a:p>
          <a:p>
            <a:pPr>
              <a:defRPr sz="2900">
                <a:solidFill>
                  <a:srgbClr val="FFFFFF"/>
                </a:solidFill>
              </a:defRPr>
            </a:pPr>
            <a:r>
              <a:rPr dirty="0"/>
              <a:t>Safe Sanctuaries: Mandatory Reporting</a:t>
            </a:r>
          </a:p>
          <a:p>
            <a:pPr>
              <a:defRPr sz="2900">
                <a:solidFill>
                  <a:srgbClr val="FFFFFF"/>
                </a:solidFill>
              </a:defRPr>
            </a:pPr>
            <a:r>
              <a:rPr u="sng" dirty="0">
                <a:solidFill>
                  <a:srgbClr val="00B0F0"/>
                </a:solidFill>
                <a:uFill>
                  <a:solidFill>
                    <a:srgbClr val="0563C1"/>
                  </a:solidFill>
                </a:uFill>
                <a:hlinkClick r:id="rId3">
                  <a:extLst>
                    <a:ext uri="{A12FA001-AC4F-418D-AE19-62706E023703}">
                      <ahyp:hlinkClr xmlns:ahyp="http://schemas.microsoft.com/office/drawing/2018/hyperlinkcolor" val="tx"/>
                    </a:ext>
                  </a:extLst>
                </a:hlinkClick>
              </a:rPr>
              <a:t>https://youtu.be/R0-0TuZm-ZE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C182D"/>
        </a:solidFill>
        <a:effectLst/>
      </p:bgPr>
    </p:bg>
    <p:spTree>
      <p:nvGrpSpPr>
        <p:cNvPr id="1" name=""/>
        <p:cNvGrpSpPr/>
        <p:nvPr/>
      </p:nvGrpSpPr>
      <p:grpSpPr>
        <a:xfrm>
          <a:off x="0" y="0"/>
          <a:ext cx="0" cy="0"/>
          <a:chOff x="0" y="0"/>
          <a:chExt cx="0" cy="0"/>
        </a:xfrm>
      </p:grpSpPr>
      <p:sp>
        <p:nvSpPr>
          <p:cNvPr id="126" name="Title 1"/>
          <p:cNvSpPr txBox="1">
            <a:spLocks noGrp="1"/>
          </p:cNvSpPr>
          <p:nvPr>
            <p:ph type="title"/>
          </p:nvPr>
        </p:nvSpPr>
        <p:spPr>
          <a:prstGeom prst="rect">
            <a:avLst/>
          </a:prstGeom>
        </p:spPr>
        <p:txBody>
          <a:bodyPr/>
          <a:lstStyle>
            <a:lvl1pPr>
              <a:defRPr>
                <a:solidFill>
                  <a:srgbClr val="FFFFFF"/>
                </a:solidFill>
              </a:defRPr>
            </a:lvl1pPr>
          </a:lstStyle>
          <a:p>
            <a:r>
              <a:t>Safe Sanctuaries</a:t>
            </a:r>
          </a:p>
        </p:txBody>
      </p:sp>
      <p:sp>
        <p:nvSpPr>
          <p:cNvPr id="127" name="Subtitle 2"/>
          <p:cNvSpPr txBox="1">
            <a:spLocks noGrp="1"/>
          </p:cNvSpPr>
          <p:nvPr>
            <p:ph type="body" idx="1"/>
          </p:nvPr>
        </p:nvSpPr>
        <p:spPr>
          <a:prstGeom prst="rect">
            <a:avLst/>
          </a:prstGeom>
        </p:spPr>
        <p:txBody>
          <a:bodyPr/>
          <a:lstStyle/>
          <a:p>
            <a:pPr marL="0" indent="0">
              <a:lnSpc>
                <a:spcPct val="72000"/>
              </a:lnSpc>
              <a:buSzTx/>
              <a:buNone/>
              <a:defRPr sz="2300" b="1" u="sng">
                <a:solidFill>
                  <a:srgbClr val="FFFFFF"/>
                </a:solidFill>
              </a:defRPr>
            </a:pPr>
            <a:r>
              <a:t>What is Abuse and How Can We Recognize It?</a:t>
            </a:r>
          </a:p>
          <a:p>
            <a:pPr marL="0" indent="0">
              <a:lnSpc>
                <a:spcPct val="72000"/>
              </a:lnSpc>
              <a:buSzTx/>
              <a:buNone/>
              <a:defRPr sz="2300" b="1">
                <a:solidFill>
                  <a:srgbClr val="FFFFFF"/>
                </a:solidFill>
              </a:defRPr>
            </a:pPr>
            <a:r>
              <a:t>Physical abuse </a:t>
            </a:r>
            <a:r>
              <a:rPr b="0"/>
              <a:t>– Violent non-accidental contact which results in injury. </a:t>
            </a:r>
          </a:p>
          <a:p>
            <a:pPr marL="0" indent="0">
              <a:lnSpc>
                <a:spcPct val="72000"/>
              </a:lnSpc>
              <a:buSzTx/>
              <a:buNone/>
              <a:defRPr sz="2300" b="1">
                <a:solidFill>
                  <a:srgbClr val="FFFFFF"/>
                </a:solidFill>
              </a:defRPr>
            </a:pPr>
            <a:r>
              <a:t>Emotional abuse </a:t>
            </a:r>
            <a:r>
              <a:rPr b="0"/>
              <a:t>– A pattern of intentional conduct which crushes a person’s spirit and attacks his/her self-worth through rejection, threats, terrorizing, isolating, or belittling.</a:t>
            </a:r>
          </a:p>
          <a:p>
            <a:pPr marL="0" indent="0">
              <a:lnSpc>
                <a:spcPct val="72000"/>
              </a:lnSpc>
              <a:buSzTx/>
              <a:buNone/>
              <a:defRPr sz="2300" b="1">
                <a:solidFill>
                  <a:srgbClr val="FFFFFF"/>
                </a:solidFill>
              </a:defRPr>
            </a:pPr>
            <a:r>
              <a:t>Neglect</a:t>
            </a:r>
            <a:r>
              <a:rPr b="0"/>
              <a:t> - Failure to provide for a child’s/youth/vulnerable person’s basic needs or failure to protect a child/youth/vulnerable person from Harm.</a:t>
            </a:r>
          </a:p>
          <a:p>
            <a:pPr marL="0" indent="0">
              <a:lnSpc>
                <a:spcPct val="72000"/>
              </a:lnSpc>
              <a:buSzTx/>
              <a:buNone/>
              <a:defRPr sz="2300" b="1">
                <a:solidFill>
                  <a:srgbClr val="FFFFFF"/>
                </a:solidFill>
              </a:defRPr>
            </a:pPr>
            <a:r>
              <a:t>Sexual abuse </a:t>
            </a:r>
            <a:r>
              <a:rPr b="0"/>
              <a:t>– Any form of sexual activity with a vulnerable person, whether at the Church, at home, or any other setting. The abuser may be an adult, an adolescent, or another minor.</a:t>
            </a:r>
          </a:p>
          <a:p>
            <a:pPr marL="0" indent="0">
              <a:lnSpc>
                <a:spcPct val="72000"/>
              </a:lnSpc>
              <a:buSzTx/>
              <a:buNone/>
              <a:defRPr sz="2300" b="1">
                <a:solidFill>
                  <a:srgbClr val="FFFFFF"/>
                </a:solidFill>
              </a:defRPr>
            </a:pPr>
            <a:r>
              <a:t>Financial abuse </a:t>
            </a:r>
            <a:r>
              <a:rPr b="0"/>
              <a:t>-- Anytime someone has control over a vulnerable person’s access to economic resources, which diminishes the victim’s capacity to support him/herself and forces him/her to depend on the perpetrator financially</a:t>
            </a:r>
          </a:p>
        </p:txBody>
      </p:sp>
      <p:pic>
        <p:nvPicPr>
          <p:cNvPr id="128" name="Picture 3" descr="Picture 3"/>
          <p:cNvPicPr>
            <a:picLocks noChangeAspect="1"/>
          </p:cNvPicPr>
          <p:nvPr/>
        </p:nvPicPr>
        <p:blipFill>
          <a:blip r:embed="rId2"/>
          <a:stretch>
            <a:fillRect/>
          </a:stretch>
        </p:blipFill>
        <p:spPr>
          <a:xfrm>
            <a:off x="7670800" y="525340"/>
            <a:ext cx="3467359" cy="1005130"/>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TotalTime>
  <Words>1774</Words>
  <Application>Microsoft Office PowerPoint</Application>
  <PresentationFormat>Widescreen</PresentationFormat>
  <Paragraphs>134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lpstr>Safe Sanctuaries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Sanctuaries</dc:title>
  <cp:lastModifiedBy>Kelly Bonyata</cp:lastModifiedBy>
  <cp:revision>2</cp:revision>
  <dcterms:modified xsi:type="dcterms:W3CDTF">2021-10-27T16:34:13Z</dcterms:modified>
</cp:coreProperties>
</file>